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8"/>
  </p:notesMasterIdLst>
  <p:handoutMasterIdLst>
    <p:handoutMasterId r:id="rId19"/>
  </p:handoutMasterIdLst>
  <p:sldIdLst>
    <p:sldId id="293" r:id="rId3"/>
    <p:sldId id="296" r:id="rId4"/>
    <p:sldId id="294" r:id="rId5"/>
    <p:sldId id="304" r:id="rId6"/>
    <p:sldId id="295" r:id="rId7"/>
    <p:sldId id="297" r:id="rId8"/>
    <p:sldId id="276" r:id="rId9"/>
    <p:sldId id="277" r:id="rId10"/>
    <p:sldId id="284" r:id="rId11"/>
    <p:sldId id="302" r:id="rId12"/>
    <p:sldId id="306" r:id="rId13"/>
    <p:sldId id="281" r:id="rId14"/>
    <p:sldId id="257" r:id="rId15"/>
    <p:sldId id="258" r:id="rId16"/>
    <p:sldId id="259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58D483-D951-4561-B19F-2646978559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696D7A-4102-4B35-8D39-761B193275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7/18/2021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07162-8DAA-453F-8A68-A0FCEE9CC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BBC5E-CD73-418E-B759-2047C434D0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011FC-DE9E-4EB1-B476-7D0DC60653DF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3060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7/18/2021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AE83C-158D-41B6-9828-DCED48E1C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981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5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3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7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6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4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9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7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189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2126947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1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8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8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7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4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8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73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7" y="4480372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70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5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12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4" y="609604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4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6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25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1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3" y="1761072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3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4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9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71" y="1732454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8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7" y="1770325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7" y="1770325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42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1835259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2380142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2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5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9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9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6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9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1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8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9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8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8" y="1732454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9" y="5883280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1" y="5883280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49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59A4309-B295-4490-9A9A-65C0202326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214305"/>
            <a:ext cx="8382000" cy="1754326"/>
          </a:xfrm>
          <a:effectLst>
            <a:outerShdw dist="35921" dir="2700000" algn="ctr" rotWithShape="0">
              <a:srgbClr val="33CC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Welcome Back – Part 6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Jerusalem Is Rebuilt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FA39706-078D-440B-8848-FC65BB06F5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124204"/>
            <a:ext cx="8382000" cy="437043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Ezra, </a:t>
            </a:r>
            <a:r>
              <a:rPr lang="en-US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Nehemiah, </a:t>
            </a:r>
            <a:r>
              <a:rPr lang="en-US" altLang="en-US" sz="2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Esther, </a:t>
            </a:r>
            <a:r>
              <a:rPr lang="en-US" alt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Haggai</a:t>
            </a:r>
            <a:r>
              <a:rPr lang="en-US" altLang="en-US" sz="2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Zechariah,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2">
            <a:extLst>
              <a:ext uri="{FF2B5EF4-FFF2-40B4-BE49-F238E27FC236}">
                <a16:creationId xmlns:a16="http://schemas.microsoft.com/office/drawing/2014/main" id="{AC0617C5-F5E9-4E20-AF81-3ECE594BC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Back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4A32ADB-84C1-44AF-8534-ECD5A152DA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2736134"/>
          </a:xfrm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  <a:r>
              <a:rPr lang="en-US" sz="2800" dirty="0">
                <a:solidFill>
                  <a:schemeClr val="tx1"/>
                </a:solidFill>
              </a:rPr>
              <a:t> –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place approximately between chapters 6 and 7 of the book of Ezra.</a:t>
            </a:r>
          </a:p>
          <a:p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Haggai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alt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Your Ways</a:t>
            </a:r>
            <a:r>
              <a:rPr lang="en-US" alt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Nehemiah</a:t>
            </a:r>
            <a:r>
              <a:rPr lang="en-US" sz="2800" dirty="0">
                <a:solidFill>
                  <a:schemeClr val="tx1"/>
                </a:solidFill>
              </a:rPr>
              <a:t> –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Man Of Action</a:t>
            </a:r>
          </a:p>
          <a:p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</a:t>
            </a:r>
            <a:r>
              <a:rPr lang="en-US" sz="2800" dirty="0">
                <a:solidFill>
                  <a:schemeClr val="tx1"/>
                </a:solidFill>
              </a:rPr>
              <a:t> –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He Be Heard Today?</a:t>
            </a:r>
          </a:p>
        </p:txBody>
      </p:sp>
      <p:cxnSp>
        <p:nvCxnSpPr>
          <p:cNvPr id="40968" name="Straight Connector 14">
            <a:extLst>
              <a:ext uri="{FF2B5EF4-FFF2-40B4-BE49-F238E27FC236}">
                <a16:creationId xmlns:a16="http://schemas.microsoft.com/office/drawing/2014/main" id="{C0FD19F0-A165-4877-AD75-0F4B7B589D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27743"/>
            <a:ext cx="7219950" cy="1200329"/>
          </a:xfrm>
          <a:noFill/>
        </p:spPr>
        <p:txBody>
          <a:bodyPr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445-432 BC</a:t>
            </a:r>
            <a:r>
              <a:rPr lang="en-US" sz="4000" dirty="0"/>
              <a:t> 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Malachi writes about faithfulness to the Lord.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2548" y="1706249"/>
            <a:ext cx="8908330" cy="4832092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Restoration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100 years after the restoration.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generation descendants had begun to lose sight of serving the Lord and wholehearted zeal.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Worship was in decay, priests were careless regarding sacrifices. (1:6-8, 13; 2:9)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Tithing had been neglected. (3:9-10)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Indifference and skepticism characterized the nation as a whole. (3:14; 2:17)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Divorce and intermarriage with the Gentile women was common. (2:11-16)</a:t>
            </a:r>
          </a:p>
        </p:txBody>
      </p:sp>
    </p:spTree>
    <p:extLst>
      <p:ext uri="{BB962C8B-B14F-4D97-AF65-F5344CB8AC3E}">
        <p14:creationId xmlns:p14="http://schemas.microsoft.com/office/powerpoint/2010/main" val="8690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F4F365-C3CD-47FE-AF53-165E7DE4F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1863333"/>
            <a:ext cx="8896350" cy="4708981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1. Marriage of heathen wives.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(Malachi 2:11-15 and Nehemiah 13:23-27)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2. Neglect in paying the tithes.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(Malachi 3:8-10 and Nehemiah 13:10-14)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3. Disregard of the Sabbath.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(Malachi 2:8-9 and Nehemiah 13:15-22)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4. Corruption of the priesthood.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(Malachi 1:6-2:9 and Nehemiah 13:7-9)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5. Existence of social wrong.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(Malachi 3:5 and Nehemiah 5:1-13)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892BF-4FF4-46A4-91C8-EEE9CD16A2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F6AE36-985F-44C5-A3F0-E0DDBA9514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BD1962-EC76-4709-B738-312AE2ED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Similarities of the Writings of Nehemiah and Malachi</a:t>
            </a:r>
          </a:p>
        </p:txBody>
      </p:sp>
    </p:spTree>
    <p:extLst>
      <p:ext uri="{BB962C8B-B14F-4D97-AF65-F5344CB8AC3E}">
        <p14:creationId xmlns:p14="http://schemas.microsoft.com/office/powerpoint/2010/main" val="1179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48469"/>
            <a:ext cx="8896350" cy="6617196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 … “Wherein hast thou loved us?”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Malachi 1:2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The Lord’s Answer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chose Jacob (descendants) over Esau. 1:2-4; cf. Genesis 25:23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the sure knowledge of being the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“apple of his eye”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(Deuteronomy 32:10;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Psalms 17:8)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NOTE: God restored Israel, but refused to restore Edom. Jeremiah 49:7-22;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cf. Obadiah;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cf. John 3:16; Ephesians 1:3ff; Romans 9:8-13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F6AE36-985F-44C5-A3F0-E0DDBA9514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6" y="457006"/>
            <a:ext cx="9048750" cy="6372514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 … “Wherein have we despised thy name?”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 1:6</a:t>
            </a:r>
          </a:p>
          <a:p>
            <a:pPr>
              <a:buNone/>
            </a:pP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 … “Wherein have we polluted thee?”</a:t>
            </a:r>
            <a:b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 1:7</a:t>
            </a:r>
          </a:p>
          <a:p>
            <a:pPr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The Lord’s Answer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offer polluted bread; in weariness. 1:7, 13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(cf. Revelation 3:15-17)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Faithless priests rebuked. cf. Deuteronomy 15:21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Gentiles would give honor and great sacrifices. 1:11;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cf. Romans 9:24-26; 10:1-3, 20-21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Curse pronounced. 2:1-9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Responsibilities: Keep the covenant. Teach the law. Observe sacrifices.</a:t>
            </a:r>
          </a:p>
          <a:p>
            <a:pPr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cf. Elders, preachers, etc. (cf. Ezekiel 34; Acts 20:29-30)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F6AE36-985F-44C5-A3F0-E0DDBA9514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022640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say, “Wherefore?” (Why is God displeased with us?)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Malachi 2:10-14</a:t>
            </a:r>
          </a:p>
          <a:p>
            <a:pPr>
              <a:buNone/>
            </a:pPr>
            <a:endParaRPr lang="en-US" sz="3200" i="1" dirty="0"/>
          </a:p>
          <a:p>
            <a:pPr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The Lord’s Answer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divorced your wives and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“married the daughter of a foreign god.”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Malachi 2:11, 13, 16; Genesis 2:18; Matthew 19:1-9; Matthew 14:1; Mark 6:16-18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F6AE36-985F-44C5-A3F0-E0DDBA9514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13">
            <a:extLst>
              <a:ext uri="{FF2B5EF4-FFF2-40B4-BE49-F238E27FC236}">
                <a16:creationId xmlns:a16="http://schemas.microsoft.com/office/drawing/2014/main" id="{23227FF4-2DBF-4A05-85B1-3BDAB8BB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57200"/>
            <a:ext cx="1295400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defTabSz="457200"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9465" name="Rectangle 2">
            <a:extLst>
              <a:ext uri="{FF2B5EF4-FFF2-40B4-BE49-F238E27FC236}">
                <a16:creationId xmlns:a16="http://schemas.microsoft.com/office/drawing/2014/main" id="{2112519C-CF0C-4423-8C6B-4A045EC12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0302"/>
            <a:ext cx="7239000" cy="830997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Captives Free to Return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A4DD3A0-682A-4255-BB95-33568EEAC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4475071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Israelites stayed where they were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been almost 200 years since the first captives have been taken from Israel. </a:t>
            </a:r>
            <a:b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722 BC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recent captives have been gone 50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built homes and were content</a:t>
            </a:r>
            <a:b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their choice whether to return or not.</a:t>
            </a:r>
          </a:p>
        </p:txBody>
      </p:sp>
      <p:sp>
        <p:nvSpPr>
          <p:cNvPr id="19464" name="WordArt 11">
            <a:extLst>
              <a:ext uri="{FF2B5EF4-FFF2-40B4-BE49-F238E27FC236}">
                <a16:creationId xmlns:a16="http://schemas.microsoft.com/office/drawing/2014/main" id="{0A6997AF-4CCF-40A2-BFC7-3840A29256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576269"/>
            <a:ext cx="1143000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>
              <a:defRPr/>
            </a:pPr>
            <a:r>
              <a:rPr lang="en-US" sz="3600" b="1" kern="10" dirty="0">
                <a:ln w="317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536 BC</a:t>
            </a:r>
          </a:p>
        </p:txBody>
      </p:sp>
      <p:cxnSp>
        <p:nvCxnSpPr>
          <p:cNvPr id="19466" name="Straight Connector 12">
            <a:extLst>
              <a:ext uri="{FF2B5EF4-FFF2-40B4-BE49-F238E27FC236}">
                <a16:creationId xmlns:a16="http://schemas.microsoft.com/office/drawing/2014/main" id="{62406380-C0E0-405A-8C3F-D6FD3D2743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AFAF9E9-F4B5-4108-883B-95DE3EDA1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 Is Rebuilt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42A96EB-C603-4BB3-AB54-57E02179BB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58200" cy="2677656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 to go home included all the tribes of the Israelites. Ezra 1:3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 (Northern tribes) scattered throughout the Assyrian empire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Judah (Southern tribes) scattered in Babylon</a:t>
            </a:r>
          </a:p>
        </p:txBody>
      </p:sp>
      <p:pic>
        <p:nvPicPr>
          <p:cNvPr id="7179" name="Picture 11">
            <a:extLst>
              <a:ext uri="{FF2B5EF4-FFF2-40B4-BE49-F238E27FC236}">
                <a16:creationId xmlns:a16="http://schemas.microsoft.com/office/drawing/2014/main" id="{8A388D94-6B77-4247-9A93-0C50F521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9" y="3886203"/>
            <a:ext cx="43719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26D4DF42-A9B0-48BE-81CF-3174A83D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3" y="3895731"/>
            <a:ext cx="4371975" cy="28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8" name="Straight Connector 11">
            <a:extLst>
              <a:ext uri="{FF2B5EF4-FFF2-40B4-BE49-F238E27FC236}">
                <a16:creationId xmlns:a16="http://schemas.microsoft.com/office/drawing/2014/main" id="{5B903060-41A4-411E-B41A-D3CB48CF37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256" y="361754"/>
            <a:ext cx="8823488" cy="1200329"/>
          </a:xfr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Background of Haggai, Ezra, Nehemiah, Zechariah, and Malachi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1402" y="1668541"/>
            <a:ext cx="8842342" cy="5001369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b="1" dirty="0"/>
              <a:t>Captivity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/>
              <a:t>606 BC – First captives taken by Nebuchadnezzar.</a:t>
            </a:r>
            <a:br>
              <a:rPr lang="en-US" sz="2900" dirty="0"/>
            </a:br>
            <a:r>
              <a:rPr lang="en-US" sz="2900" dirty="0"/>
              <a:t>Daniel 1:1-2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/>
              <a:t>597 BC – Second Group (10,000) taken to Babylon.</a:t>
            </a:r>
            <a:br>
              <a:rPr lang="en-US" sz="2900" dirty="0"/>
            </a:br>
            <a:r>
              <a:rPr lang="en-US" sz="2900" dirty="0"/>
              <a:t>2 Kings 24:10-16; Ezekiel 1:1-3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/>
              <a:t>586 BC – Jerusalem falls, temple destroyed.</a:t>
            </a:r>
            <a:br>
              <a:rPr lang="en-US" sz="2900" dirty="0"/>
            </a:br>
            <a:r>
              <a:rPr lang="en-US" sz="2900" dirty="0"/>
              <a:t>2 Kings 25:1-21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/>
              <a:t>539 BC – Babylon falls to Medes and Persians.</a:t>
            </a:r>
            <a:br>
              <a:rPr lang="en-US" sz="2900" dirty="0"/>
            </a:br>
            <a:r>
              <a:rPr lang="en-US" sz="2900" dirty="0"/>
              <a:t>Daniel 5: 25ff; Isaiah 44:27-45:1-4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dirty="0"/>
              <a:t>Ecclesiastes 7:14 says, </a:t>
            </a:r>
            <a:r>
              <a:rPr lang="en-US" sz="2900" i="1" dirty="0"/>
              <a:t>“In the day of prosperity be joyful, and in the day of adversity consider.”</a:t>
            </a:r>
            <a:endParaRPr lang="en-US" sz="2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>
            <a:extLst>
              <a:ext uri="{FF2B5EF4-FFF2-40B4-BE49-F238E27FC236}">
                <a16:creationId xmlns:a16="http://schemas.microsoft.com/office/drawing/2014/main" id="{0C1BEC90-4C0D-4FB5-B6F0-BF2AAD3C7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 Is Rebuilt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7B64C6-A6D5-425A-903B-487B344817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830997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Persia now controls all the territories once held by Assyrian and Babylonian empires</a:t>
            </a:r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id="{254BD7CF-A55C-49DF-A7F0-8DD7A0967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9" y="2028829"/>
            <a:ext cx="88487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1" name="Straight Connector 11">
            <a:extLst>
              <a:ext uri="{FF2B5EF4-FFF2-40B4-BE49-F238E27FC236}">
                <a16:creationId xmlns:a16="http://schemas.microsoft.com/office/drawing/2014/main" id="{652FB279-BF75-443F-AC16-F836BE20DF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2">
            <a:extLst>
              <a:ext uri="{FF2B5EF4-FFF2-40B4-BE49-F238E27FC236}">
                <a16:creationId xmlns:a16="http://schemas.microsoft.com/office/drawing/2014/main" id="{9EC86D61-9EF6-43D1-A788-259AADDEA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of Palestine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00296B5-AC3B-41A0-9D61-28C00FBCB2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4970591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profited from the Jews’ absence</a:t>
            </a:r>
          </a:p>
          <a:p>
            <a:pPr lvl="1" eaLnBrk="1" hangingPunct="1"/>
            <a:r>
              <a:rPr lang="en-US" alt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Samaritans,</a:t>
            </a:r>
            <a:r>
              <a:rPr lang="en-US" alt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Ammonites,</a:t>
            </a:r>
            <a:r>
              <a:rPr lang="en-US" alt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Edomites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Nomadic tribes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moved into and nearer the</a:t>
            </a:r>
            <a:b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fertile lands</a:t>
            </a:r>
          </a:p>
          <a:p>
            <a:pPr marL="450000" lvl="1" indent="0" eaLnBrk="1" hangingPunct="1">
              <a:buNone/>
            </a:pPr>
            <a:endParaRPr lang="en-US" alt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Adversaries: Samaritans desired to help build the temple. Ezra 4:1ff;</a:t>
            </a:r>
            <a:b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Nehemiah 2:17ff; cf. 2 Kings 17:32.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Jews accused of treason. Ezra 4:6ff; 11ff</a:t>
            </a:r>
          </a:p>
        </p:txBody>
      </p:sp>
      <p:cxnSp>
        <p:nvCxnSpPr>
          <p:cNvPr id="23560" name="Straight Connector 10">
            <a:extLst>
              <a:ext uri="{FF2B5EF4-FFF2-40B4-BE49-F238E27FC236}">
                <a16:creationId xmlns:a16="http://schemas.microsoft.com/office/drawing/2014/main" id="{7904CF02-A941-40E4-89CD-476A8AB9C3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110" y="75333"/>
            <a:ext cx="8814062" cy="1754326"/>
          </a:xfr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“three returns” in Ezra and Nehemiah and Background of Haggai and Nehemiah – Ezra 1-6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110" y="1750089"/>
            <a:ext cx="8814062" cy="5078313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b="1" u="sng" dirty="0">
                <a:latin typeface="Arial" panose="020B0604020202020204" pitchFamily="34" charset="0"/>
                <a:cs typeface="Arial" panose="020B0604020202020204" pitchFamily="34" charset="0"/>
              </a:rPr>
              <a:t>Restoration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536 BC – </a:t>
            </a:r>
            <a:r>
              <a:rPr lang="en-US" sz="27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Cyrus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issues a decree (538) for the Jews to go back to Jerusalem; after 70 years.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(cf. Jeremiah 25:11; 29:10-14)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700" u="sng" dirty="0">
                <a:latin typeface="Arial" panose="020B0604020202020204" pitchFamily="34" charset="0"/>
                <a:cs typeface="Arial" panose="020B0604020202020204" pitchFamily="34" charset="0"/>
              </a:rPr>
              <a:t>Almost 50,000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return under the leadership of Zerubbabel (2 Chronicles 36:21-23; Ezra 1; 2:64-65)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520-516 BC – The temple is completed.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Ezra 6:15; cf. Ezra 3:10ff; cf. Haggai 2:3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457 BC – Ezra led a second remnant of </a:t>
            </a:r>
            <a:r>
              <a:rPr lang="en-US" sz="2700" u="sng" dirty="0">
                <a:latin typeface="Arial" panose="020B0604020202020204" pitchFamily="34" charset="0"/>
                <a:cs typeface="Arial" panose="020B0604020202020204" pitchFamily="34" charset="0"/>
              </a:rPr>
              <a:t>2,058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Jews to Jerusalem. Ezra 8:1-34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444 BC – Nehemiah lead a third remnant back.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Nehemiah 2</a:t>
            </a:r>
          </a:p>
        </p:txBody>
      </p: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FD292C13-4710-435C-B7DB-5DEAE7B0E3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650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116937"/>
            <a:ext cx="8410575" cy="1975926"/>
          </a:xfrm>
          <a:noFill/>
        </p:spPr>
        <p:txBody>
          <a:bodyPr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Persian Kings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These rulers cover the period of restoration during the time of: Ezra, Nehemiah, Esther, Haggai, Zechariah, and Malachi.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3837" y="2724152"/>
            <a:ext cx="8696325" cy="2159566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(559-529) Conquered Babylon in 539 BC with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Darius the Mede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Daniel 5:30-31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Cambyses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(529-522) Also called “Artaxerxes” Commanded work on the temple to cease.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Ezra 4:7, 11, 23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C4B580A1-BD51-4139-B613-754B7AE364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2324100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6" y="116937"/>
            <a:ext cx="7962901" cy="1975926"/>
          </a:xfrm>
          <a:noFill/>
        </p:spPr>
        <p:txBody>
          <a:bodyPr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Persian Kings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These rulers cover the period of restoration during the time of: Ezra, Nehemiah, Esther, Haggai, Zechariah, and Malachi.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2657475"/>
            <a:ext cx="8763000" cy="2675604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Darius 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(522-486) Authorized the completion of the temple. Ezra 4:24-6:15, Book of Haggai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Xerxes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(485-465) Also called 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Ahasuerus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– Esther was his queen, Book of Esther.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Artaxerxes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(465-425) Authorized Nehemiah to rebuild Jerusalem, Ezra 7; Book of Nehemiah.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36B45C18-B913-40C5-976B-7040F24563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2324100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99C12949-1A7A-49A1-BD6C-17D23740E918}" vid="{F4747419-8DBD-46FB-8F69-DCE54C9EDB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1020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Calisto MT</vt:lpstr>
      <vt:lpstr>Wingdings 2</vt:lpstr>
      <vt:lpstr>Slate</vt:lpstr>
      <vt:lpstr>Theme4</vt:lpstr>
      <vt:lpstr>Welcome Back – Part 6 Jerusalem Is Rebuilt</vt:lpstr>
      <vt:lpstr>Captives Free to Return</vt:lpstr>
      <vt:lpstr>Jerusalem Is Rebuilt</vt:lpstr>
      <vt:lpstr>Background of Haggai, Ezra, Nehemiah, Zechariah, and Malachi</vt:lpstr>
      <vt:lpstr>Jerusalem Is Rebuilt</vt:lpstr>
      <vt:lpstr>The People of Palestine</vt:lpstr>
      <vt:lpstr>The “three returns” in Ezra and Nehemiah and Background of Haggai and Nehemiah – Ezra 1-6</vt:lpstr>
      <vt:lpstr>Persian Kings  These rulers cover the period of restoration during the time of: Ezra, Nehemiah, Esther, Haggai, Zechariah, and Malachi.</vt:lpstr>
      <vt:lpstr>Persian Kings  These rulers cover the period of restoration during the time of: Ezra, Nehemiah, Esther, Haggai, Zechariah, and Malachi.</vt:lpstr>
      <vt:lpstr>Welcome Back</vt:lpstr>
      <vt:lpstr>445-432 BC – Malachi writes about faithfulness to the Lord.</vt:lpstr>
      <vt:lpstr>Similarities of the Writings of Nehemiah and Malachi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(Part 6)</dc:title>
  <dc:creator>Micky Galloway</dc:creator>
  <cp:lastModifiedBy>Richard Lidh</cp:lastModifiedBy>
  <cp:revision>19</cp:revision>
  <cp:lastPrinted>2021-07-24T15:45:35Z</cp:lastPrinted>
  <dcterms:created xsi:type="dcterms:W3CDTF">2021-07-16T21:33:38Z</dcterms:created>
  <dcterms:modified xsi:type="dcterms:W3CDTF">2021-07-24T15:45:39Z</dcterms:modified>
</cp:coreProperties>
</file>